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59" r:id="rId5"/>
    <p:sldId id="258" r:id="rId6"/>
    <p:sldId id="262" r:id="rId7"/>
    <p:sldId id="264" r:id="rId8"/>
    <p:sldId id="265" r:id="rId9"/>
    <p:sldId id="266"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2610146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5BF1FC-1CA9-4F75-9523-B60C25FABF0A}"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192703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3630959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3869958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5098209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2975219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8101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17312007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46165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304869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5BF1FC-1CA9-4F75-9523-B60C25FABF0A}" type="datetimeFigureOut">
              <a:rPr lang="en-US" smtClean="0"/>
              <a:t>10/14/2021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312749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5BF1FC-1CA9-4F75-9523-B60C25FABF0A}"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138987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5BF1FC-1CA9-4F75-9523-B60C25FABF0A}" type="datetimeFigureOut">
              <a:rPr lang="en-US" smtClean="0"/>
              <a:t>10/14/2021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3112962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5BF1FC-1CA9-4F75-9523-B60C25FABF0A}" type="datetimeFigureOut">
              <a:rPr lang="en-US" smtClean="0"/>
              <a:t>10/14/2021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156323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BF1FC-1CA9-4F75-9523-B60C25FABF0A}" type="datetimeFigureOut">
              <a:rPr lang="en-US" smtClean="0"/>
              <a:t>10/14/2021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110426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5BF1FC-1CA9-4F75-9523-B60C25FABF0A}"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684743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5BF1FC-1CA9-4F75-9523-B60C25FABF0A}" type="datetimeFigureOut">
              <a:rPr lang="en-US" smtClean="0"/>
              <a:t>10/14/2021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C8C42-8D23-40F1-BF38-86C58AC7E111}" type="slidenum">
              <a:rPr lang="en-US" smtClean="0"/>
              <a:t>‹#›</a:t>
            </a:fld>
            <a:endParaRPr lang="en-US"/>
          </a:p>
        </p:txBody>
      </p:sp>
    </p:spTree>
    <p:extLst>
      <p:ext uri="{BB962C8B-B14F-4D97-AF65-F5344CB8AC3E}">
        <p14:creationId xmlns:p14="http://schemas.microsoft.com/office/powerpoint/2010/main" val="500560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75BF1FC-1CA9-4F75-9523-B60C25FABF0A}" type="datetimeFigureOut">
              <a:rPr lang="en-US" smtClean="0"/>
              <a:t>10/14/2021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2FC8C42-8D23-40F1-BF38-86C58AC7E111}" type="slidenum">
              <a:rPr lang="en-US" smtClean="0"/>
              <a:t>‹#›</a:t>
            </a:fld>
            <a:endParaRPr lang="en-US"/>
          </a:p>
        </p:txBody>
      </p:sp>
    </p:spTree>
    <p:extLst>
      <p:ext uri="{BB962C8B-B14F-4D97-AF65-F5344CB8AC3E}">
        <p14:creationId xmlns:p14="http://schemas.microsoft.com/office/powerpoint/2010/main" val="2135307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54236-0ED9-4DF8-B57F-F71A230E1571}"/>
              </a:ext>
            </a:extLst>
          </p:cNvPr>
          <p:cNvSpPr>
            <a:spLocks noGrp="1"/>
          </p:cNvSpPr>
          <p:nvPr>
            <p:ph type="ctrTitle"/>
          </p:nvPr>
        </p:nvSpPr>
        <p:spPr>
          <a:xfrm>
            <a:off x="2928401" y="1380069"/>
            <a:ext cx="8574622" cy="2436558"/>
          </a:xfrm>
        </p:spPr>
        <p:txBody>
          <a:bodyPr>
            <a:normAutofit/>
          </a:bodyPr>
          <a:lstStyle/>
          <a:p>
            <a:pPr algn="ctr"/>
            <a:r>
              <a:rPr lang="en-US"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‘Love Thy Neighbor’</a:t>
            </a:r>
            <a:br>
              <a:rPr lang="en-US"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October Sermon Series</a:t>
            </a:r>
            <a:endParaRPr lang="en-US" sz="40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59574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153246-B68B-4BE7-A99C-9D72C11DBFC0}"/>
              </a:ext>
            </a:extLst>
          </p:cNvPr>
          <p:cNvSpPr>
            <a:spLocks noGrp="1"/>
          </p:cNvSpPr>
          <p:nvPr>
            <p:ph idx="1"/>
          </p:nvPr>
        </p:nvSpPr>
        <p:spPr>
          <a:xfrm>
            <a:off x="1484310" y="609601"/>
            <a:ext cx="10283620" cy="5181600"/>
          </a:xfrm>
        </p:spPr>
        <p:txBody>
          <a:bodyPr>
            <a:normAutofit/>
          </a:bodyPr>
          <a:lstStyle/>
          <a:p>
            <a:pPr marL="0" indent="0">
              <a:buNone/>
            </a:pPr>
            <a:r>
              <a:rPr lang="en-US" sz="4000" b="1" dirty="0">
                <a:solidFill>
                  <a:schemeClr val="tx2">
                    <a:lumMod val="75000"/>
                    <a:lumOff val="25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James 2:8-9,</a:t>
            </a:r>
            <a:r>
              <a:rPr lang="en-US" sz="4000" dirty="0">
                <a:solidFill>
                  <a:schemeClr val="tx2">
                    <a:lumMod val="75000"/>
                    <a:lumOff val="25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0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If you really fulfill the royal law according to the Scripture, “You shall love your neighbor as yourself,” you do well; but if you show partiality, you commit sin, and are convicted by the law as transgressors.” </a:t>
            </a:r>
            <a:endParaRPr lang="en-US" sz="40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582264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25A1E-1670-4242-BF15-3626F4D3328C}"/>
              </a:ext>
            </a:extLst>
          </p:cNvPr>
          <p:cNvSpPr>
            <a:spLocks noGrp="1"/>
          </p:cNvSpPr>
          <p:nvPr>
            <p:ph type="title"/>
          </p:nvPr>
        </p:nvSpPr>
        <p:spPr>
          <a:xfrm>
            <a:off x="1656523" y="1577009"/>
            <a:ext cx="9846504" cy="2239617"/>
          </a:xfrm>
        </p:spPr>
        <p:txBody>
          <a:bodyPr>
            <a:normAutofit/>
          </a:bodyPr>
          <a:lstStyle/>
          <a:p>
            <a:pPr marL="0" marR="0" algn="ctr">
              <a:spcBef>
                <a:spcPts val="0"/>
              </a:spcBef>
              <a:spcAft>
                <a:spcPts val="800"/>
              </a:spcAft>
            </a:pPr>
            <a:r>
              <a:rPr lang="en-US" sz="48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Nine </a:t>
            </a: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Requirements for Loving Your Neighbor: </a:t>
            </a:r>
            <a:endParaRPr lang="en-US" sz="4800"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683037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E9110-B8C1-4D77-9461-AEC09AAB4D57}"/>
              </a:ext>
            </a:extLst>
          </p:cNvPr>
          <p:cNvSpPr>
            <a:spLocks noGrp="1"/>
          </p:cNvSpPr>
          <p:nvPr>
            <p:ph type="title"/>
          </p:nvPr>
        </p:nvSpPr>
        <p:spPr>
          <a:xfrm>
            <a:off x="1683027" y="2252871"/>
            <a:ext cx="9820000" cy="2451652"/>
          </a:xfrm>
        </p:spPr>
        <p:txBody>
          <a:bodyPr>
            <a:norm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1. Loving Your Neighbor Requires Receiving God's Love.</a:t>
            </a:r>
            <a:br>
              <a:rPr lang="en-US" sz="4800"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 John 4:10</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22476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BEBCF-DDD8-4E5B-BADA-E5138678594B}"/>
              </a:ext>
            </a:extLst>
          </p:cNvPr>
          <p:cNvSpPr>
            <a:spLocks noGrp="1"/>
          </p:cNvSpPr>
          <p:nvPr>
            <p:ph type="title"/>
          </p:nvPr>
        </p:nvSpPr>
        <p:spPr>
          <a:xfrm>
            <a:off x="1444487" y="1921565"/>
            <a:ext cx="10058539" cy="2855816"/>
          </a:xfrm>
        </p:spPr>
        <p:txBody>
          <a:bodyPr>
            <a:norm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2. Loving Your Neighbor Requires Loving Ourselves as Well.</a:t>
            </a:r>
            <a:b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John 17:23</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795173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498AC-6A05-4AD5-995A-FBBB1B0C5796}"/>
              </a:ext>
            </a:extLst>
          </p:cNvPr>
          <p:cNvSpPr>
            <a:spLocks noGrp="1"/>
          </p:cNvSpPr>
          <p:nvPr>
            <p:ph type="title"/>
          </p:nvPr>
        </p:nvSpPr>
        <p:spPr>
          <a:xfrm>
            <a:off x="1577009" y="2266122"/>
            <a:ext cx="9926017" cy="2511259"/>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3. Loving Your Neighbor Requires Showing Grace. </a:t>
            </a:r>
            <a:b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Philippians 2:13</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00068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F7190-71B6-4221-A079-3111AF1EB6AF}"/>
              </a:ext>
            </a:extLst>
          </p:cNvPr>
          <p:cNvSpPr>
            <a:spLocks noGrp="1"/>
          </p:cNvSpPr>
          <p:nvPr>
            <p:ph type="title"/>
          </p:nvPr>
        </p:nvSpPr>
        <p:spPr>
          <a:xfrm>
            <a:off x="1948071" y="1444487"/>
            <a:ext cx="9554956" cy="3332894"/>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4. Loving Your Neighbor Requires Acting with Compassion.</a:t>
            </a:r>
            <a:br>
              <a:rPr lang="en-US" sz="48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Luke 10:25-37</a:t>
            </a:r>
          </a:p>
        </p:txBody>
      </p:sp>
    </p:spTree>
    <p:extLst>
      <p:ext uri="{BB962C8B-B14F-4D97-AF65-F5344CB8AC3E}">
        <p14:creationId xmlns:p14="http://schemas.microsoft.com/office/powerpoint/2010/main" val="2580574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2E378-0F34-4BCE-A20A-4C046DBD1066}"/>
              </a:ext>
            </a:extLst>
          </p:cNvPr>
          <p:cNvSpPr>
            <a:spLocks noGrp="1"/>
          </p:cNvSpPr>
          <p:nvPr>
            <p:ph type="title"/>
          </p:nvPr>
        </p:nvSpPr>
        <p:spPr>
          <a:xfrm>
            <a:off x="1789043" y="1351722"/>
            <a:ext cx="9713983" cy="3425659"/>
          </a:xfrm>
        </p:spPr>
        <p:txBody>
          <a:bodyPr>
            <a:noAutofit/>
          </a:bodyPr>
          <a:lstStyle/>
          <a:p>
            <a:pPr marL="0" marR="0" algn="ctr">
              <a:lnSpc>
                <a:spcPct val="107000"/>
              </a:lnSpc>
              <a:spcBef>
                <a:spcPts val="0"/>
              </a:spcBef>
              <a:spcAft>
                <a:spcPts val="750"/>
              </a:spcAft>
            </a:pP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5. Loving Your Neighbor Requires Looking Out for their Wellbeing.</a:t>
            </a:r>
            <a:br>
              <a:rPr lang="en-US" sz="4800"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Philippians 2:4</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95245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F884B-E66F-4967-B3ED-330CC2D5D69A}"/>
              </a:ext>
            </a:extLst>
          </p:cNvPr>
          <p:cNvSpPr>
            <a:spLocks noGrp="1"/>
          </p:cNvSpPr>
          <p:nvPr>
            <p:ph type="title"/>
          </p:nvPr>
        </p:nvSpPr>
        <p:spPr>
          <a:xfrm>
            <a:off x="1603513" y="1524000"/>
            <a:ext cx="9899513" cy="3253381"/>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6. Loving Your Neighbor Requires Serving Them.</a:t>
            </a:r>
            <a:b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I Peter 4:10</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07333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F878B-AD06-4ABA-B9A8-77BF915EADAB}"/>
              </a:ext>
            </a:extLst>
          </p:cNvPr>
          <p:cNvSpPr>
            <a:spLocks noGrp="1"/>
          </p:cNvSpPr>
          <p:nvPr>
            <p:ph type="title"/>
          </p:nvPr>
        </p:nvSpPr>
        <p:spPr>
          <a:xfrm>
            <a:off x="1338470" y="1457740"/>
            <a:ext cx="10641495" cy="3319642"/>
          </a:xfrm>
        </p:spPr>
        <p:txBody>
          <a:bodyPr>
            <a:noAutofit/>
          </a:bodyPr>
          <a:lstStyle/>
          <a:p>
            <a:pPr algn="ctr"/>
            <a:r>
              <a:rPr lang="en-US" sz="4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“Kindness is the language which the deaf can hear and the blind can see.” </a:t>
            </a:r>
            <a:endParaRPr lang="en-US" sz="44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68356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C6939-E396-40AD-B94B-0C30380AC3C5}"/>
              </a:ext>
            </a:extLst>
          </p:cNvPr>
          <p:cNvSpPr>
            <a:spLocks noGrp="1"/>
          </p:cNvSpPr>
          <p:nvPr>
            <p:ph type="title"/>
          </p:nvPr>
        </p:nvSpPr>
        <p:spPr>
          <a:xfrm>
            <a:off x="1510749" y="848139"/>
            <a:ext cx="10177668" cy="3929242"/>
          </a:xfrm>
        </p:spPr>
        <p:txBody>
          <a:bodyPr>
            <a:noAutofit/>
          </a:bodyPr>
          <a:lstStyle/>
          <a:p>
            <a:pPr algn="ctr"/>
            <a:r>
              <a:rPr lang="en-US" sz="3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highest form of worship is the worship of unselfish Christian service. The greatest form of praise is the sound of consecrated feet seeking out the lost and the helpless.”</a:t>
            </a:r>
            <a:endParaRPr lang="en-US" sz="38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05254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5B700D-56C6-4994-8407-8DA9FCFEAF40}"/>
              </a:ext>
            </a:extLst>
          </p:cNvPr>
          <p:cNvSpPr>
            <a:spLocks noGrp="1"/>
          </p:cNvSpPr>
          <p:nvPr>
            <p:ph idx="1"/>
          </p:nvPr>
        </p:nvSpPr>
        <p:spPr>
          <a:xfrm>
            <a:off x="1484310" y="1272209"/>
            <a:ext cx="10018713" cy="4200939"/>
          </a:xfrm>
        </p:spPr>
        <p:txBody>
          <a:bodyPr/>
          <a:lstStyle/>
          <a:p>
            <a:pPr marL="0" indent="0" algn="ctr">
              <a:buNone/>
            </a:pPr>
            <a:r>
              <a:rPr lang="en-US" sz="48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Big Idea </a:t>
            </a:r>
          </a:p>
          <a:p>
            <a:pPr marL="0" indent="0" algn="ctr">
              <a:buNone/>
            </a:pP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You must first love God to love your neighbor and to love thy neighbor is to first love God.</a:t>
            </a:r>
          </a:p>
          <a:p>
            <a:endParaRPr lang="en-US" dirty="0"/>
          </a:p>
        </p:txBody>
      </p:sp>
    </p:spTree>
    <p:extLst>
      <p:ext uri="{BB962C8B-B14F-4D97-AF65-F5344CB8AC3E}">
        <p14:creationId xmlns:p14="http://schemas.microsoft.com/office/powerpoint/2010/main" val="3627980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1850B-2B2B-48C0-8711-EB195150B543}"/>
              </a:ext>
            </a:extLst>
          </p:cNvPr>
          <p:cNvSpPr>
            <a:spLocks noGrp="1"/>
          </p:cNvSpPr>
          <p:nvPr>
            <p:ph type="title"/>
          </p:nvPr>
        </p:nvSpPr>
        <p:spPr>
          <a:xfrm>
            <a:off x="1510749" y="1881809"/>
            <a:ext cx="9992278" cy="2895572"/>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7. Loving Your Neighbor Requires Making Allowances for Other People's Humanity.</a:t>
            </a:r>
            <a:b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Colossians 3:13</a:t>
            </a:r>
            <a:r>
              <a:rPr lang="en-US" sz="4400"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18096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28439-114D-4F49-B3F5-EE833FC490AA}"/>
              </a:ext>
            </a:extLst>
          </p:cNvPr>
          <p:cNvSpPr>
            <a:spLocks noGrp="1"/>
          </p:cNvSpPr>
          <p:nvPr>
            <p:ph type="title"/>
          </p:nvPr>
        </p:nvSpPr>
        <p:spPr>
          <a:xfrm>
            <a:off x="1656523" y="2666999"/>
            <a:ext cx="9846504" cy="2110382"/>
          </a:xfrm>
        </p:spPr>
        <p:txBody>
          <a:bodyPr/>
          <a:lstStyle/>
          <a:p>
            <a:pPr algn="ctr"/>
            <a:r>
              <a:rPr lang="en-US"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“S</a:t>
            </a:r>
            <a:r>
              <a:rPr lang="en-US"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ome people should be labeled E.G.R.</a:t>
            </a:r>
            <a:br>
              <a:rPr lang="en-US"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36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EXTRA GRACE REQUIRED.”</a:t>
            </a:r>
            <a:endParaRPr lang="en-US"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32584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0F86F-5EF6-453F-83AA-63F4023348A6}"/>
              </a:ext>
            </a:extLst>
          </p:cNvPr>
          <p:cNvSpPr>
            <a:spLocks noGrp="1"/>
          </p:cNvSpPr>
          <p:nvPr>
            <p:ph type="title"/>
          </p:nvPr>
        </p:nvSpPr>
        <p:spPr>
          <a:xfrm>
            <a:off x="1285461" y="1895061"/>
            <a:ext cx="10217566" cy="2882320"/>
          </a:xfrm>
        </p:spPr>
        <p:txBody>
          <a:bodyPr>
            <a:noAutofit/>
          </a:bodyPr>
          <a:lstStyle/>
          <a:p>
            <a:pPr marL="0" marR="0" algn="ctr">
              <a:lnSpc>
                <a:spcPct val="107000"/>
              </a:lnSpc>
              <a:spcBef>
                <a:spcPts val="0"/>
              </a:spcBef>
              <a:spcAft>
                <a:spcPts val="750"/>
              </a:spcAft>
            </a:pPr>
            <a:r>
              <a:rPr lang="en-US" sz="4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8. Loving Your Neighbor Requires Sharing in their Joys and Sorrows.</a:t>
            </a:r>
            <a:br>
              <a:rPr lang="en-US" sz="4400"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Romans 12:15</a:t>
            </a:r>
            <a:endParaRPr lang="en-US"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434356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988EFF-F68A-48C5-ACAD-0FA354E5D8FC}"/>
              </a:ext>
            </a:extLst>
          </p:cNvPr>
          <p:cNvSpPr>
            <a:spLocks noGrp="1"/>
          </p:cNvSpPr>
          <p:nvPr>
            <p:ph idx="1"/>
          </p:nvPr>
        </p:nvSpPr>
        <p:spPr>
          <a:xfrm>
            <a:off x="1484310" y="755375"/>
            <a:ext cx="10018713" cy="5035826"/>
          </a:xfrm>
        </p:spPr>
        <p:txBody>
          <a:bodyPr/>
          <a:lstStyle/>
          <a:p>
            <a:pPr marL="0" indent="0" algn="ctr">
              <a:buNone/>
            </a:pPr>
            <a:r>
              <a:rPr lang="en-US" sz="32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People Do Not Mourn with their Neighbors Because:</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It’s time consuming. </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People are scared or uncomfortable. </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It’s messy.</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It exposes what’s in our own heart.</a:t>
            </a:r>
            <a:endParaRPr lang="en-US" sz="32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p>
        </p:txBody>
      </p:sp>
    </p:spTree>
    <p:extLst>
      <p:ext uri="{BB962C8B-B14F-4D97-AF65-F5344CB8AC3E}">
        <p14:creationId xmlns:p14="http://schemas.microsoft.com/office/powerpoint/2010/main" val="1339039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B590F6-4A16-46B5-B356-43870E1E3FFD}"/>
              </a:ext>
            </a:extLst>
          </p:cNvPr>
          <p:cNvSpPr>
            <a:spLocks noGrp="1"/>
          </p:cNvSpPr>
          <p:nvPr>
            <p:ph idx="1"/>
          </p:nvPr>
        </p:nvSpPr>
        <p:spPr>
          <a:xfrm>
            <a:off x="1484310" y="1364973"/>
            <a:ext cx="10257116" cy="4837043"/>
          </a:xfrm>
        </p:spPr>
        <p:txBody>
          <a:bodyPr/>
          <a:lstStyle/>
          <a:p>
            <a:pPr marL="0" indent="0" algn="ctr">
              <a:buNone/>
            </a:pPr>
            <a:r>
              <a:rPr lang="en-US" sz="32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People Do Not </a:t>
            </a:r>
            <a:r>
              <a:rPr lang="en-US" sz="32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Always Celebrate with their Neighbors Because:</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Jealousy and envy</a:t>
            </a:r>
            <a:endParaRPr lang="en-US" sz="3200" b="1"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Things aren’t going well. </a:t>
            </a:r>
          </a:p>
          <a:p>
            <a:pPr algn="ctr">
              <a:buFont typeface="Wingdings" panose="05000000000000000000" pitchFamily="2" charset="2"/>
              <a:buChar char="ü"/>
            </a:pPr>
            <a:r>
              <a:rPr lang="en-US" sz="3200" b="1" dirty="0">
                <a:effectLst/>
                <a:latin typeface="Arial Unicode MS" panose="020B0604020202020204" pitchFamily="34" charset="-128"/>
                <a:ea typeface="Arial Unicode MS" panose="020B0604020202020204" pitchFamily="34" charset="-128"/>
                <a:cs typeface="Arial Unicode MS" panose="020B0604020202020204" pitchFamily="34" charset="-128"/>
              </a:rPr>
              <a:t>We feel threatened</a:t>
            </a:r>
            <a:r>
              <a:rPr lang="en-US" sz="3200" dirty="0">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gn="ctr">
              <a:buFont typeface="Wingdings" panose="05000000000000000000" pitchFamily="2" charset="2"/>
              <a:buChar char="ü"/>
            </a:pPr>
            <a:endParaRPr lang="en-US" sz="40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p>
        </p:txBody>
      </p:sp>
    </p:spTree>
    <p:extLst>
      <p:ext uri="{BB962C8B-B14F-4D97-AF65-F5344CB8AC3E}">
        <p14:creationId xmlns:p14="http://schemas.microsoft.com/office/powerpoint/2010/main" val="2717200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69A9E-74A4-4C44-9CFC-03D02EAA8153}"/>
              </a:ext>
            </a:extLst>
          </p:cNvPr>
          <p:cNvSpPr>
            <a:spLocks noGrp="1"/>
          </p:cNvSpPr>
          <p:nvPr>
            <p:ph type="title"/>
          </p:nvPr>
        </p:nvSpPr>
        <p:spPr>
          <a:xfrm>
            <a:off x="1417983" y="2372139"/>
            <a:ext cx="10085044" cy="2405242"/>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9. Loving Your Neighbor Means Forgiving.</a:t>
            </a:r>
            <a:b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Matthew 18:21-22</a:t>
            </a:r>
            <a:endParaRPr lang="en-US" sz="4400"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14097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08BF-9B7A-4E3F-A1EF-FBF55CC2C60A}"/>
              </a:ext>
            </a:extLst>
          </p:cNvPr>
          <p:cNvSpPr>
            <a:spLocks noGrp="1"/>
          </p:cNvSpPr>
          <p:nvPr>
            <p:ph type="title"/>
          </p:nvPr>
        </p:nvSpPr>
        <p:spPr>
          <a:xfrm>
            <a:off x="1630017" y="2160104"/>
            <a:ext cx="9873009" cy="2617277"/>
          </a:xfrm>
        </p:spPr>
        <p:txBody>
          <a:bodyPr/>
          <a:lstStyle/>
          <a:p>
            <a:pPr algn="ctr"/>
            <a:r>
              <a:rPr lang="en-US"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4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“Forgive others, not because they deserve forgiveness, but because you deserve peace.”</a:t>
            </a:r>
            <a:endParaRPr lang="en-US" sz="44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05595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A0D29-EB1C-48A3-84F4-0E0798712C75}"/>
              </a:ext>
            </a:extLst>
          </p:cNvPr>
          <p:cNvSpPr>
            <a:spLocks noGrp="1"/>
          </p:cNvSpPr>
          <p:nvPr>
            <p:ph type="title"/>
          </p:nvPr>
        </p:nvSpPr>
        <p:spPr>
          <a:xfrm>
            <a:off x="2199860" y="2666999"/>
            <a:ext cx="8812697" cy="2110382"/>
          </a:xfrm>
        </p:spPr>
        <p:txBody>
          <a:bodyPr>
            <a:noAutofit/>
          </a:bodyPr>
          <a:lstStyle/>
          <a:p>
            <a:pPr algn="ct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“He who is devoid of the power to forgive is devoid of the power to love.”</a:t>
            </a:r>
            <a:endParaRPr lang="en-US" sz="48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4201708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DD856E-56B9-4FE4-9717-6D737C695B57}"/>
              </a:ext>
            </a:extLst>
          </p:cNvPr>
          <p:cNvSpPr>
            <a:spLocks noGrp="1"/>
          </p:cNvSpPr>
          <p:nvPr>
            <p:ph idx="1"/>
          </p:nvPr>
        </p:nvSpPr>
        <p:spPr>
          <a:xfrm>
            <a:off x="1484310" y="1007165"/>
            <a:ext cx="10018713" cy="4147931"/>
          </a:xfrm>
        </p:spPr>
        <p:txBody>
          <a:bodyPr>
            <a:normAutofit/>
          </a:bodyPr>
          <a:lstStyle/>
          <a:p>
            <a:pPr marL="0" indent="0" algn="ctr">
              <a:buNone/>
            </a:pPr>
            <a:r>
              <a:rPr lang="en-US" sz="44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Luke 7:47,</a:t>
            </a: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Therefore, I tell you, her many sins have been forgiven-as her great love has shown. But whoever has been forgiven little loves little. </a:t>
            </a:r>
            <a:endParaRPr lang="en-US" sz="44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62678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2186B-3927-4BD2-B9CE-10445DC83C90}"/>
              </a:ext>
            </a:extLst>
          </p:cNvPr>
          <p:cNvSpPr>
            <a:spLocks noGrp="1"/>
          </p:cNvSpPr>
          <p:nvPr>
            <p:ph type="title"/>
          </p:nvPr>
        </p:nvSpPr>
        <p:spPr>
          <a:xfrm>
            <a:off x="2572280" y="1683026"/>
            <a:ext cx="8016208" cy="2955235"/>
          </a:xfrm>
        </p:spPr>
        <p:txBody>
          <a:bodyPr>
            <a:normAutofit/>
          </a:bodyPr>
          <a:lstStyle/>
          <a:p>
            <a:pPr algn="ctr"/>
            <a:r>
              <a:rPr lang="en-US" sz="5000" b="1" dirty="0">
                <a:solidFill>
                  <a:srgbClr val="0070C0"/>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50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“We love others best when we love God most.”</a:t>
            </a:r>
            <a:br>
              <a:rPr lang="en-US" sz="50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50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97757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BED97-48DD-42BA-9D05-90E6D25968A6}"/>
              </a:ext>
            </a:extLst>
          </p:cNvPr>
          <p:cNvSpPr>
            <a:spLocks noGrp="1"/>
          </p:cNvSpPr>
          <p:nvPr>
            <p:ph type="title"/>
          </p:nvPr>
        </p:nvSpPr>
        <p:spPr>
          <a:xfrm>
            <a:off x="2572279" y="1524001"/>
            <a:ext cx="8930747" cy="2252870"/>
          </a:xfrm>
        </p:spPr>
        <p:txBody>
          <a:bodyPr>
            <a:normAutofit/>
          </a:bodyPr>
          <a:lstStyle/>
          <a:p>
            <a:pPr algn="ct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Scripture Lesson</a:t>
            </a:r>
            <a:br>
              <a:rPr lang="en-US" sz="4800" b="1" dirty="0">
                <a:solidFill>
                  <a:srgbClr val="0070C0"/>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50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Matthew 22:34-40</a:t>
            </a:r>
            <a:endParaRPr lang="en-US" sz="5000"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9955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89AA8-A16B-4C1C-9DCD-4AF366B555C1}"/>
              </a:ext>
            </a:extLst>
          </p:cNvPr>
          <p:cNvSpPr>
            <a:spLocks noGrp="1"/>
          </p:cNvSpPr>
          <p:nvPr>
            <p:ph idx="1"/>
          </p:nvPr>
        </p:nvSpPr>
        <p:spPr>
          <a:xfrm>
            <a:off x="1683026" y="543340"/>
            <a:ext cx="10164417" cy="5791200"/>
          </a:xfrm>
        </p:spPr>
        <p:txBody>
          <a:bodyPr>
            <a:normAutofit/>
          </a:bodyPr>
          <a:lstStyle/>
          <a:p>
            <a:pPr marL="0" indent="0">
              <a:buNone/>
            </a:pPr>
            <a:r>
              <a:rPr lang="en-US" sz="3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But when the Pharisees heard that He had silenced the Sadducees, they gathered. Then one of them, a lawyer, asked Him a question, testing Him, and saying, "Teacher, which is the great commandment in the law?" Jesus said to him, "'You shall love the Lord your God with all your heart, with all your soul, and with all your mind.' </a:t>
            </a:r>
          </a:p>
          <a:p>
            <a:endParaRPr lang="en-US" dirty="0"/>
          </a:p>
        </p:txBody>
      </p:sp>
    </p:spTree>
    <p:extLst>
      <p:ext uri="{BB962C8B-B14F-4D97-AF65-F5344CB8AC3E}">
        <p14:creationId xmlns:p14="http://schemas.microsoft.com/office/powerpoint/2010/main" val="3526073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E941B0-9EE1-4C27-A548-2789F57497DC}"/>
              </a:ext>
            </a:extLst>
          </p:cNvPr>
          <p:cNvSpPr>
            <a:spLocks noGrp="1"/>
          </p:cNvSpPr>
          <p:nvPr>
            <p:ph idx="1"/>
          </p:nvPr>
        </p:nvSpPr>
        <p:spPr>
          <a:xfrm>
            <a:off x="1762540" y="1073427"/>
            <a:ext cx="8971722" cy="3790122"/>
          </a:xfrm>
        </p:spPr>
        <p:txBody>
          <a:bodyPr>
            <a:normAutofit/>
          </a:bodyPr>
          <a:lstStyle/>
          <a:p>
            <a:pPr marL="0" indent="0">
              <a:buNone/>
            </a:pPr>
            <a:r>
              <a:rPr lang="en-US" sz="36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This is the first and great commandment. And the second is like it: 'You shall love your neighbor as yourself.' On these two commandments hang all the Law and the Prophets."</a:t>
            </a:r>
            <a:endParaRPr lang="en-US" sz="3600" dirty="0"/>
          </a:p>
        </p:txBody>
      </p:sp>
    </p:spTree>
    <p:extLst>
      <p:ext uri="{BB962C8B-B14F-4D97-AF65-F5344CB8AC3E}">
        <p14:creationId xmlns:p14="http://schemas.microsoft.com/office/powerpoint/2010/main" val="2968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28223-9B92-4CA3-B625-0129ED61CDCB}"/>
              </a:ext>
            </a:extLst>
          </p:cNvPr>
          <p:cNvSpPr>
            <a:spLocks noGrp="1"/>
          </p:cNvSpPr>
          <p:nvPr>
            <p:ph type="ctrTitle"/>
          </p:nvPr>
        </p:nvSpPr>
        <p:spPr>
          <a:xfrm>
            <a:off x="2345635" y="1380069"/>
            <a:ext cx="9157388" cy="2251028"/>
          </a:xfrm>
        </p:spPr>
        <p:txBody>
          <a:bodyPr>
            <a:normAutofit/>
          </a:bodyPr>
          <a:lstStyle/>
          <a:p>
            <a:pPr algn="ctr"/>
            <a:br>
              <a:rPr lang="en-US" sz="4400"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36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 </a:t>
            </a:r>
            <a:r>
              <a:rPr lang="en-US" sz="36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Two</a:t>
            </a:r>
            <a:br>
              <a:rPr lang="en-US" sz="3600" b="1" dirty="0">
                <a:solidFill>
                  <a:schemeClr val="tx2">
                    <a:lumMod val="90000"/>
                    <a:lumOff val="1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50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Love Thy Neighbor</a:t>
            </a:r>
          </a:p>
        </p:txBody>
      </p:sp>
    </p:spTree>
    <p:extLst>
      <p:ext uri="{BB962C8B-B14F-4D97-AF65-F5344CB8AC3E}">
        <p14:creationId xmlns:p14="http://schemas.microsoft.com/office/powerpoint/2010/main" val="162532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3DC5A-E999-4D49-960C-C61BE3269212}"/>
              </a:ext>
            </a:extLst>
          </p:cNvPr>
          <p:cNvSpPr>
            <a:spLocks noGrp="1"/>
          </p:cNvSpPr>
          <p:nvPr>
            <p:ph type="title"/>
          </p:nvPr>
        </p:nvSpPr>
        <p:spPr>
          <a:xfrm>
            <a:off x="1934817" y="1046922"/>
            <a:ext cx="9568209" cy="3127513"/>
          </a:xfrm>
        </p:spPr>
        <p:txBody>
          <a:bodyPr>
            <a:noAutofit/>
          </a:bodyPr>
          <a:lstStyle/>
          <a:p>
            <a:pPr algn="ctr"/>
            <a:r>
              <a:rPr lang="en-US" sz="4400" b="1"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Key Question</a:t>
            </a:r>
            <a:r>
              <a:rPr lang="en-US" sz="4400" dirty="0">
                <a:solidFill>
                  <a:schemeClr val="tx2">
                    <a:lumMod val="90000"/>
                    <a:lumOff val="1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br>
              <a:rPr lang="en-US" sz="4800" dirty="0">
                <a:solidFill>
                  <a:srgbClr val="000000"/>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8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What Does It Mean To Love Your Neighbor As Yourself?</a:t>
            </a:r>
            <a:endParaRPr lang="en-US" sz="4800" b="1"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528050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3E0DEB-7E47-436A-A7B0-BF059D1DC4C4}"/>
              </a:ext>
            </a:extLst>
          </p:cNvPr>
          <p:cNvSpPr>
            <a:spLocks noGrp="1"/>
          </p:cNvSpPr>
          <p:nvPr>
            <p:ph idx="1"/>
          </p:nvPr>
        </p:nvSpPr>
        <p:spPr>
          <a:xfrm>
            <a:off x="1484313" y="715616"/>
            <a:ext cx="10018712" cy="5075583"/>
          </a:xfrm>
        </p:spPr>
        <p:txBody>
          <a:bodyPr/>
          <a:lstStyle/>
          <a:p>
            <a:pPr marL="0" indent="0" algn="ctr">
              <a:buNone/>
            </a:pPr>
            <a:r>
              <a:rPr lang="en-US" sz="4400" b="1" dirty="0">
                <a:solidFill>
                  <a:schemeClr val="accent1">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Leviticus 19:18, Leviticus 19:34, Matthew 19:19, Matthew 22:39, Mark 12:31, Luke 10:27, Romans 13:9, Galatians 5:14, James 2:8</a:t>
            </a:r>
          </a:p>
          <a:p>
            <a:endParaRPr lang="en-US" dirty="0"/>
          </a:p>
        </p:txBody>
      </p:sp>
    </p:spTree>
    <p:extLst>
      <p:ext uri="{BB962C8B-B14F-4D97-AF65-F5344CB8AC3E}">
        <p14:creationId xmlns:p14="http://schemas.microsoft.com/office/powerpoint/2010/main" val="16189969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otalTime>412</TotalTime>
  <Words>570</Words>
  <Application>Microsoft Office PowerPoint</Application>
  <PresentationFormat>Widescreen</PresentationFormat>
  <Paragraphs>36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 Unicode MS</vt:lpstr>
      <vt:lpstr>Arial</vt:lpstr>
      <vt:lpstr>Corbel</vt:lpstr>
      <vt:lpstr>Wingdings</vt:lpstr>
      <vt:lpstr>Parallax</vt:lpstr>
      <vt:lpstr> ‘Love Thy Neighbor’ October Sermon Series</vt:lpstr>
      <vt:lpstr>PowerPoint Presentation</vt:lpstr>
      <vt:lpstr> “We love others best when we love God most.” </vt:lpstr>
      <vt:lpstr>Scripture Lesson Matthew 22:34-40</vt:lpstr>
      <vt:lpstr>PowerPoint Presentation</vt:lpstr>
      <vt:lpstr>PowerPoint Presentation</vt:lpstr>
      <vt:lpstr> Lesson Two Love Thy Neighbor</vt:lpstr>
      <vt:lpstr>Key Question  What Does It Mean To Love Your Neighbor As Yourself?</vt:lpstr>
      <vt:lpstr>PowerPoint Presentation</vt:lpstr>
      <vt:lpstr>PowerPoint Presentation</vt:lpstr>
      <vt:lpstr>Nine Requirements for Loving Your Neighbor: </vt:lpstr>
      <vt:lpstr>1. Loving Your Neighbor Requires Receiving God's Love. I John 4:10</vt:lpstr>
      <vt:lpstr>2. Loving Your Neighbor Requires Loving Ourselves as Well. John 17:23</vt:lpstr>
      <vt:lpstr>3. Loving Your Neighbor Requires Showing Grace.  Philippians 2:13</vt:lpstr>
      <vt:lpstr>4. Loving Your Neighbor Requires Acting with Compassion. Luke 10:25-37</vt:lpstr>
      <vt:lpstr>5. Loving Your Neighbor Requires Looking Out for their Wellbeing. Philippians 2:4</vt:lpstr>
      <vt:lpstr>6. Loving Your Neighbor Requires Serving Them. I Peter 4:10</vt:lpstr>
      <vt:lpstr>“Kindness is the language which the deaf can hear and the blind can see.” </vt:lpstr>
      <vt:lpstr>“The highest form of worship is the worship of unselfish Christian service. The greatest form of praise is the sound of consecrated feet seeking out the lost and the helpless.”</vt:lpstr>
      <vt:lpstr>7. Loving Your Neighbor Requires Making Allowances for Other People's Humanity. Colossians 3:13 </vt:lpstr>
      <vt:lpstr>“Some people should be labeled E.G.R.  EXTRA GRACE REQUIRED.”</vt:lpstr>
      <vt:lpstr>8. Loving Your Neighbor Requires Sharing in their Joys and Sorrows. Romans 12:15</vt:lpstr>
      <vt:lpstr>PowerPoint Presentation</vt:lpstr>
      <vt:lpstr>PowerPoint Presentation</vt:lpstr>
      <vt:lpstr>9. Loving Your Neighbor Means Forgiving. Matthew 18:21-22</vt:lpstr>
      <vt:lpstr> “Forgive others, not because they deserve forgiveness, but because you deserve peace.”</vt:lpstr>
      <vt:lpstr>“He who is devoid of the power to forgive is devoid of the power to love.”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Thy Neighbor’ October Sermon Series</dc:title>
  <dc:creator>Wilbur Robinson</dc:creator>
  <cp:lastModifiedBy>Wilbur Robinson</cp:lastModifiedBy>
  <cp:revision>1</cp:revision>
  <dcterms:created xsi:type="dcterms:W3CDTF">2021-10-11T16:12:58Z</dcterms:created>
  <dcterms:modified xsi:type="dcterms:W3CDTF">2021-10-14T15:24:56Z</dcterms:modified>
</cp:coreProperties>
</file>